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media/image1.jpeg" ContentType="image/jpeg"/>
  <Override PartName="/ppt/notesSlides/notesSlide15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15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15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15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15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15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15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15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15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15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 standalone="yes"?>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11.xml.rels><?xml version="1.0" encoding="UTF-8" standalone="yes"?>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12.xml.rels><?xml version="1.0" encoding="UTF-8" standalone="yes"?>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13.xml.rels><?xml version="1.0" encoding="UTF-8" standalone="yes"?>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14.xml.rels><?xml version="1.0" encoding="UTF-8" standalone="yes"?>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15.xml.rels><?xml version="1.0" encoding="UTF-8" standalone="yes"?>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0" name="Shape 1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Protocoles de prise de décision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3" name="Shape 22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Protocole « majorité » : decision par vote, la majorité l’emporte</a:t>
            </a:r>
          </a:p>
          <a:p>
            <a:pPr/>
          </a:p>
          <a:p>
            <a:pPr/>
            <a:r>
              <a:t>Debriefing</a:t>
            </a:r>
          </a:p>
          <a:p>
            <a:pPr/>
          </a:p>
          <a:p>
            <a:pPr/>
            <a:r>
              <a:t>Avantages</a:t>
            </a:r>
          </a:p>
          <a:p>
            <a:pPr/>
            <a:r>
              <a:t>- plus rapide que le consensus</a:t>
            </a:r>
          </a:p>
          <a:p>
            <a:pPr marL="150394" indent="-150394">
              <a:buSzPct val="100000"/>
              <a:buChar char="-"/>
            </a:pPr>
          </a:p>
          <a:p>
            <a:pPr/>
            <a:r>
              <a:t>Inconvénients</a:t>
            </a:r>
          </a:p>
          <a:p>
            <a:pPr marL="150394" indent="-150394">
              <a:buSzPct val="100000"/>
              <a:buChar char="-"/>
            </a:pPr>
            <a:r>
              <a:t>tue le débat</a:t>
            </a:r>
          </a:p>
          <a:p>
            <a:pPr marL="150394" indent="-150394">
              <a:buSzPct val="100000"/>
              <a:buChar char="-"/>
            </a:pPr>
            <a:r>
              <a:t>Et si aucune proposition ne me plait? Le vote blanc ne compte pas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0" name="Shape 23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 pas chercher </a:t>
            </a:r>
            <a:r>
              <a:rPr b="1"/>
              <a:t>l’approbation</a:t>
            </a:r>
            <a:r>
              <a:t>, chercher </a:t>
            </a:r>
            <a:r>
              <a:rPr b="1"/>
              <a:t>l’acceptation </a:t>
            </a:r>
            <a:endParaRPr b="1"/>
          </a:p>
          <a:p>
            <a:pPr/>
            <a:r>
              <a:t>Le facilitateur recueille les propositions ensuite le groupe s’exprime sur chacune d’entre elles</a:t>
            </a:r>
          </a:p>
          <a:p>
            <a:pPr/>
          </a:p>
          <a:p>
            <a:pPr/>
            <a:r>
              <a:t>Trois réponses possibles : approbation, acceptation (je peux vivre avec), objection (je n’accepte pas)</a:t>
            </a:r>
          </a:p>
          <a:p>
            <a:pPr/>
            <a:r>
              <a:t>Si objection, obligation d’apporter une proposition alternative, modifier la proposition de depart pour la rendre acceptable (objection constructive)</a:t>
            </a:r>
          </a:p>
          <a:p>
            <a:pPr/>
          </a:p>
          <a:p>
            <a:pPr/>
            <a:r>
              <a:t>On s’exprime sur chaque proposition</a:t>
            </a:r>
          </a:p>
          <a:p>
            <a:pPr/>
          </a:p>
          <a:p>
            <a:pPr/>
            <a:r>
              <a:t>ajouter l’option « ne rien faire »</a:t>
            </a:r>
          </a:p>
          <a:p>
            <a:pPr/>
          </a:p>
          <a:p>
            <a:pPr/>
            <a:r>
              <a:t>Le consensus, c’est « tout le monde dit oui » ; le consentement, « c’est personne ne dit vraiment non »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7" name="Shape 23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recenser les propositions </a:t>
            </a:r>
          </a:p>
          <a:p>
            <a:pPr/>
          </a:p>
          <a:p>
            <a:pPr/>
            <a:r>
              <a:t>Protocole « majorité » : decision par vote, la majorité l’emporte</a:t>
            </a:r>
          </a:p>
          <a:p>
            <a:pPr/>
          </a:p>
          <a:p>
            <a:pPr/>
            <a:r>
              <a:t>Debriefing</a:t>
            </a:r>
          </a:p>
          <a:p>
            <a:pPr/>
          </a:p>
          <a:p>
            <a:pPr/>
            <a:r>
              <a:t>Avantages</a:t>
            </a:r>
          </a:p>
          <a:p>
            <a:pPr/>
            <a:r>
              <a:t>- plus rapide que le consensus</a:t>
            </a:r>
          </a:p>
          <a:p>
            <a:pPr marL="150394" indent="-150394">
              <a:buSzPct val="100000"/>
              <a:buChar char="-"/>
            </a:pPr>
          </a:p>
          <a:p>
            <a:pPr/>
            <a:r>
              <a:t>Inconvénients</a:t>
            </a:r>
          </a:p>
          <a:p>
            <a:pPr marL="150394" indent="-150394">
              <a:buSzPct val="100000"/>
              <a:buChar char="-"/>
            </a:pPr>
            <a:r>
              <a:t>tue le débat</a:t>
            </a:r>
          </a:p>
          <a:p>
            <a:pPr marL="150394" indent="-150394">
              <a:buSzPct val="100000"/>
              <a:buChar char="-"/>
            </a:pPr>
            <a:r>
              <a:t>effet « votez pour moi » : les représentants de chaque proposition tendent à survendre leur point de vue</a:t>
            </a:r>
          </a:p>
          <a:p>
            <a:pPr marL="150394" indent="-150394">
              <a:buSzPct val="100000"/>
              <a:buChar char="-"/>
            </a:pPr>
            <a:r>
              <a:t>Et si aucune proposition ne me plait? Le vote blanc ne compte pas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4" name="Shape 2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prise de décision en absence de hiérarchie</a:t>
            </a:r>
          </a:p>
          <a:p>
            <a:pPr/>
            <a:r>
              <a:t>la décision est prise par la personne qui a identifié le problème ou l’opportunité et qui se sent légitime pour prendre une décision.</a:t>
            </a:r>
          </a:p>
          <a:p>
            <a:pPr/>
          </a:p>
          <a:p>
            <a:pPr/>
            <a:r>
              <a:t>toute personne est habilitée à prendre n’importe quelle décision mais doit solliciter l’avis de </a:t>
            </a:r>
            <a:r>
              <a:rPr b="1"/>
              <a:t>ceux qui sont concernés</a:t>
            </a:r>
            <a:r>
              <a:t> et des </a:t>
            </a:r>
            <a:r>
              <a:rPr b="1"/>
              <a:t>spécialistes du sujet</a:t>
            </a:r>
            <a:endParaRPr b="1"/>
          </a:p>
          <a:p>
            <a:pPr/>
            <a:r>
              <a:t>pas d’obligation d’en tenir compte de l’avis, la décision leur appartienne (pas de consensus mou pour faire plaisir à tout le monde)</a:t>
            </a:r>
          </a:p>
          <a:p>
            <a:pPr/>
            <a:r>
              <a:t>obligation: recueillir l’avis et l’étudier sérieusement</a:t>
            </a:r>
          </a:p>
          <a:p>
            <a:pPr/>
          </a:p>
          <a:p>
            <a:pPr/>
            <a:r>
              <a:t>Stade de </a:t>
            </a:r>
            <a:r>
              <a:rPr b="1"/>
              <a:t>responsabilité</a:t>
            </a:r>
            <a:r>
              <a:t> et </a:t>
            </a:r>
            <a:r>
              <a:rPr b="1"/>
              <a:t>autonomie</a:t>
            </a:r>
            <a:r>
              <a:t> ultime, on est libre de tout faire mais il faut </a:t>
            </a:r>
            <a:r>
              <a:rPr b="1"/>
              <a:t>avoir fait l’effort </a:t>
            </a:r>
            <a:r>
              <a:t>de vraiment se poser les bonnes questions auprès des bonnes personnes  pour ensuite </a:t>
            </a:r>
            <a:r>
              <a:rPr b="1"/>
              <a:t>assumer ses choix</a:t>
            </a:r>
            <a:endParaRPr b="1"/>
          </a:p>
          <a:p>
            <a:p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1" name="Shape 25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prise de décision en absence de hiérarchie</a:t>
            </a:r>
          </a:p>
          <a:p>
            <a:pPr/>
            <a:r>
              <a:t>la décision est prise par la personne qui a identifié le problème ou l’opportunité et qui se sent légitime pour prendre une décision.</a:t>
            </a:r>
          </a:p>
          <a:p>
            <a:pPr/>
          </a:p>
          <a:p>
            <a:pPr/>
            <a:r>
              <a:t>toute personne est habilitée à prendre n’importe quelle décision mais doit solliciter l’avis de </a:t>
            </a:r>
            <a:r>
              <a:rPr b="1"/>
              <a:t>ceux qui sont concernés</a:t>
            </a:r>
            <a:r>
              <a:t> et des </a:t>
            </a:r>
            <a:r>
              <a:rPr b="1"/>
              <a:t>spécialistes du sujet</a:t>
            </a:r>
            <a:endParaRPr b="1"/>
          </a:p>
          <a:p>
            <a:pPr/>
            <a:r>
              <a:t>pas d’obligation d’en tenir compte de l’avis, la décision leur appartienne (pas de consensus mou pour faire plaisir à tout le monde)</a:t>
            </a:r>
          </a:p>
          <a:p>
            <a:pPr/>
            <a:r>
              <a:t>obligation: recueillir l’avis et l’étudier sérieusement</a:t>
            </a:r>
          </a:p>
          <a:p>
            <a:pPr/>
          </a:p>
          <a:p>
            <a:pPr/>
            <a:r>
              <a:t>Stade de </a:t>
            </a:r>
            <a:r>
              <a:rPr b="1"/>
              <a:t>responsabilité</a:t>
            </a:r>
            <a:r>
              <a:t> et </a:t>
            </a:r>
            <a:r>
              <a:rPr b="1"/>
              <a:t>autonomie</a:t>
            </a:r>
            <a:r>
              <a:t> ultime, on est libre de tout faire mais il faut </a:t>
            </a:r>
            <a:r>
              <a:rPr b="1"/>
              <a:t>avoir fait l’effort </a:t>
            </a:r>
            <a:r>
              <a:t>de vraiment se poser les bonnes questions auprès des bonnes personnes  pour ensuite </a:t>
            </a:r>
            <a:r>
              <a:rPr b="1"/>
              <a:t>assumer ses choix</a:t>
            </a:r>
            <a:endParaRPr b="1"/>
          </a:p>
          <a:p>
            <a:p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3" name="Shape 26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Objectif: transformer le débat d’opinions en débat de faits, argumenter avec des données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7" name="Shape 14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prise de décision autoritaire</a:t>
            </a:r>
          </a:p>
          <a:p>
            <a:pPr/>
          </a:p>
          <a:p>
            <a:pPr/>
            <a:r>
              <a:t>Avantages? Inconvénients?</a:t>
            </a:r>
          </a:p>
          <a:p>
            <a:pPr/>
          </a:p>
          <a:p>
            <a:pPr/>
            <a:r>
              <a:t>Comment obtenir le respect de décision? se conformer, obéissance</a:t>
            </a:r>
          </a:p>
          <a:p>
            <a:p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prise de décision autoritaire</a:t>
            </a:r>
          </a:p>
          <a:p>
            <a:pPr/>
          </a:p>
          <a:p>
            <a:pPr/>
            <a:r>
              <a:t>Avantages? Inconvénients?</a:t>
            </a:r>
          </a:p>
          <a:p>
            <a:pPr/>
          </a:p>
          <a:p>
            <a:pPr/>
            <a:r>
              <a:t>Comment obtenir le respect de décision? se conformer, obéissance</a:t>
            </a:r>
          </a:p>
          <a:p>
            <a:p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Regles:</a:t>
            </a:r>
          </a:p>
          <a:p>
            <a:pPr/>
            <a:r>
              <a:t>A chaque tour:</a:t>
            </a:r>
          </a:p>
          <a:p>
            <a:pPr/>
            <a:r>
              <a:t>- on change de facilitateur</a:t>
            </a:r>
          </a:p>
          <a:p>
            <a:pPr marL="150394" indent="-150394">
              <a:buSzPct val="100000"/>
              <a:buChar char="-"/>
            </a:pPr>
            <a:r>
              <a:t>le facilitateur pioche une carte et lis la question</a:t>
            </a:r>
          </a:p>
          <a:p>
            <a:pPr marL="150394" indent="-150394">
              <a:buSzPct val="100000"/>
              <a:buChar char="-"/>
            </a:pPr>
            <a:r>
              <a:t>le groupe discute à battons rompus pour arriver à un consensus sur la décision</a:t>
            </a:r>
          </a:p>
          <a:p>
            <a:pPr/>
          </a:p>
          <a:p>
            <a:pPr/>
            <a:r>
              <a:t>Définition consensus :</a:t>
            </a:r>
          </a:p>
          <a:p>
            <a:pPr/>
            <a:r>
              <a:t>- tout le monde doit donner son assentiment =&gt; unanimité </a:t>
            </a:r>
          </a:p>
          <a:p>
            <a:pPr/>
            <a:r>
              <a:t>- la recherche d'une solution satisfaisante pour toutes les parties avec adhesion de tous le monde</a:t>
            </a:r>
          </a:p>
          <a:p>
            <a:pPr/>
          </a:p>
          <a:p>
            <a:pPr/>
            <a:r>
              <a:t>Avantages? </a:t>
            </a:r>
          </a:p>
          <a:p>
            <a:pPr/>
            <a:r>
              <a:t>- intègre tous les points de vue, tente de satisfaire les besoins de chacun </a:t>
            </a:r>
          </a:p>
          <a:p>
            <a:pPr/>
            <a:r>
              <a:t>Inconvénients ? </a:t>
            </a:r>
          </a:p>
          <a:p>
            <a:pPr marL="150394" indent="-150394">
              <a:buSzPct val="100000"/>
              <a:buChar char="-"/>
            </a:pPr>
            <a:r>
              <a:t>Long (parfois paralysie)</a:t>
            </a:r>
          </a:p>
          <a:p>
            <a:pPr marL="150394" indent="-150394">
              <a:buSzPct val="100000"/>
              <a:buChar char="-"/>
            </a:pPr>
            <a:r>
              <a:t>compromis, accord mou</a:t>
            </a:r>
          </a:p>
          <a:p>
            <a:pPr marL="150394" indent="-150394">
              <a:buSzPct val="100000"/>
              <a:buChar char="-"/>
            </a:pPr>
            <a:r>
              <a:t>est-ce la meilleure décision pour le groupe?</a:t>
            </a:r>
          </a:p>
          <a:p>
            <a:pPr/>
          </a:p>
          <a:p>
            <a:pPr/>
            <a:r>
              <a:t>Version : Et si quelqu’un avait le droit de véto ? </a:t>
            </a:r>
          </a:p>
          <a:p>
            <a:pPr/>
          </a:p>
          <a:p>
            <a:pPr/>
            <a:r>
              <a:t>fonctionnement de l’ONU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Regles:</a:t>
            </a:r>
          </a:p>
          <a:p>
            <a:pPr/>
            <a:r>
              <a:t>A chaque tour:</a:t>
            </a:r>
          </a:p>
          <a:p>
            <a:pPr/>
            <a:r>
              <a:t>- on change de facilitateur</a:t>
            </a:r>
          </a:p>
          <a:p>
            <a:pPr marL="150394" indent="-150394">
              <a:buSzPct val="100000"/>
              <a:buChar char="-"/>
            </a:pPr>
            <a:r>
              <a:t>le facilitateur pioche une carte et lis la question</a:t>
            </a:r>
          </a:p>
          <a:p>
            <a:pPr marL="150394" indent="-150394">
              <a:buSzPct val="100000"/>
              <a:buChar char="-"/>
            </a:pPr>
            <a:r>
              <a:t>le groupe discute à battons rompus pour arriver à un consensus sur la décision</a:t>
            </a:r>
          </a:p>
          <a:p>
            <a:pPr/>
          </a:p>
          <a:p>
            <a:pPr/>
            <a:r>
              <a:t>Définition consensus :</a:t>
            </a:r>
          </a:p>
          <a:p>
            <a:pPr/>
            <a:r>
              <a:t>- tout le monde doit donner son assentiment =&gt; unanimité </a:t>
            </a:r>
          </a:p>
          <a:p>
            <a:pPr/>
            <a:r>
              <a:t>- la recherche d'une solution satisfaisante pour toutes les parties avec adhesion de tous le monde</a:t>
            </a:r>
          </a:p>
          <a:p>
            <a:pPr/>
          </a:p>
          <a:p>
            <a:pPr/>
            <a:r>
              <a:t>Avantages? </a:t>
            </a:r>
          </a:p>
          <a:p>
            <a:pPr/>
            <a:r>
              <a:t>- intègre tous les points de vue, tente de satisfaire les besoins de chacun </a:t>
            </a:r>
          </a:p>
          <a:p>
            <a:pPr/>
            <a:r>
              <a:t>Inconvénients ? </a:t>
            </a:r>
          </a:p>
          <a:p>
            <a:pPr marL="150394" indent="-150394">
              <a:buSzPct val="100000"/>
              <a:buChar char="-"/>
            </a:pPr>
            <a:r>
              <a:t>Long (parfois paralysie)</a:t>
            </a:r>
          </a:p>
          <a:p>
            <a:pPr marL="150394" indent="-150394">
              <a:buSzPct val="100000"/>
              <a:buChar char="-"/>
            </a:pPr>
            <a:r>
              <a:t>compromis, accord mou</a:t>
            </a:r>
          </a:p>
          <a:p>
            <a:pPr marL="150394" indent="-150394">
              <a:buSzPct val="100000"/>
              <a:buChar char="-"/>
            </a:pPr>
            <a:r>
              <a:t>est-ce la meilleure décision pour le groupe?</a:t>
            </a:r>
          </a:p>
          <a:p>
            <a:pPr/>
          </a:p>
          <a:p>
            <a:pPr/>
            <a:r>
              <a:t>Version : Et si quelqu’un avait le droit de véto ? </a:t>
            </a:r>
          </a:p>
          <a:p>
            <a:pPr/>
          </a:p>
          <a:p>
            <a:pPr/>
            <a:r>
              <a:t>fonctionnement de l’ONU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hape 1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recenser les propositions </a:t>
            </a:r>
          </a:p>
          <a:p>
            <a:pPr/>
          </a:p>
          <a:p>
            <a:pPr/>
            <a:r>
              <a:t>Protocole « majorité » : decision par vote, la majorité l’emporte</a:t>
            </a:r>
          </a:p>
          <a:p>
            <a:pPr/>
          </a:p>
          <a:p>
            <a:pPr/>
          </a:p>
          <a:p>
            <a:pPr/>
            <a:r>
              <a:t>Debriefing</a:t>
            </a:r>
          </a:p>
          <a:p>
            <a:pPr/>
          </a:p>
          <a:p>
            <a:pPr/>
            <a:r>
              <a:t>Avantages</a:t>
            </a:r>
          </a:p>
          <a:p>
            <a:pPr/>
            <a:r>
              <a:t>- plus rapide que le consensus</a:t>
            </a:r>
          </a:p>
          <a:p>
            <a:pPr marL="150394" indent="-150394">
              <a:buSzPct val="100000"/>
              <a:buChar char="-"/>
            </a:pPr>
          </a:p>
          <a:p>
            <a:pPr/>
            <a:r>
              <a:t>Inconvénients</a:t>
            </a:r>
          </a:p>
          <a:p>
            <a:pPr marL="150394" indent="-150394">
              <a:buSzPct val="100000"/>
              <a:buChar char="-"/>
            </a:pPr>
            <a:r>
              <a:t>tue le débat</a:t>
            </a:r>
          </a:p>
          <a:p>
            <a:pPr marL="150394" indent="-150394">
              <a:buSzPct val="100000"/>
              <a:buChar char="-"/>
            </a:pPr>
            <a:r>
              <a:t>effet « votez pour moi » : les représentants de chaque proposition tendent à survendre leur point de vue</a:t>
            </a:r>
          </a:p>
          <a:p>
            <a:pPr marL="150394" indent="-150394">
              <a:buSzPct val="100000"/>
              <a:buChar char="-"/>
            </a:pPr>
            <a:r>
              <a:t>Et si aucune proposition ne me plait? Le vote blanc ne compte pas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8" name="Shape 1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recenser les propositions </a:t>
            </a:r>
          </a:p>
          <a:p>
            <a:pPr/>
          </a:p>
          <a:p>
            <a:pPr/>
            <a:r>
              <a:t>Protocole « majorité » : decision par vote, la majorité l’emporte</a:t>
            </a:r>
          </a:p>
          <a:p>
            <a:pPr/>
          </a:p>
          <a:p>
            <a:pPr/>
          </a:p>
          <a:p>
            <a:pPr/>
            <a:r>
              <a:t>Debriefing</a:t>
            </a:r>
          </a:p>
          <a:p>
            <a:pPr/>
          </a:p>
          <a:p>
            <a:pPr/>
            <a:r>
              <a:t>Avantages</a:t>
            </a:r>
          </a:p>
          <a:p>
            <a:pPr/>
            <a:r>
              <a:t>- plus rapide que le consensus</a:t>
            </a:r>
          </a:p>
          <a:p>
            <a:pPr marL="150394" indent="-150394">
              <a:buSzPct val="100000"/>
              <a:buChar char="-"/>
            </a:pPr>
          </a:p>
          <a:p>
            <a:pPr/>
            <a:r>
              <a:t>Inconvénients</a:t>
            </a:r>
          </a:p>
          <a:p>
            <a:pPr marL="150394" indent="-150394">
              <a:buSzPct val="100000"/>
              <a:buChar char="-"/>
            </a:pPr>
            <a:r>
              <a:t>tue le débat</a:t>
            </a:r>
          </a:p>
          <a:p>
            <a:pPr marL="150394" indent="-150394">
              <a:buSzPct val="100000"/>
              <a:buChar char="-"/>
            </a:pPr>
            <a:r>
              <a:t>effet « votez pour moi » : les représentants de chaque proposition tendent à survendre leur point de vue</a:t>
            </a:r>
          </a:p>
          <a:p>
            <a:pPr marL="150394" indent="-150394">
              <a:buSzPct val="100000"/>
              <a:buChar char="-"/>
            </a:pPr>
            <a:r>
              <a:t>Et si aucune proposition ne me plait? Le vote blanc ne compte pas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5" name="Shape 20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recenser les propositions </a:t>
            </a:r>
          </a:p>
          <a:p>
            <a:pPr/>
          </a:p>
          <a:p>
            <a:pPr/>
            <a:r>
              <a:t>Protocole « majorité » : decision par vote, la majorité l’emporte</a:t>
            </a:r>
          </a:p>
          <a:p>
            <a:pPr/>
          </a:p>
          <a:p>
            <a:pPr/>
          </a:p>
          <a:p>
            <a:pPr/>
            <a:r>
              <a:t>Debriefing</a:t>
            </a:r>
          </a:p>
          <a:p>
            <a:pPr/>
          </a:p>
          <a:p>
            <a:pPr/>
            <a:r>
              <a:t>Avantages</a:t>
            </a:r>
          </a:p>
          <a:p>
            <a:pPr/>
            <a:r>
              <a:t>- plus rapide que le consensus</a:t>
            </a:r>
          </a:p>
          <a:p>
            <a:pPr marL="150394" indent="-150394">
              <a:buSzPct val="100000"/>
              <a:buChar char="-"/>
            </a:pPr>
          </a:p>
          <a:p>
            <a:pPr/>
            <a:r>
              <a:t>Inconvénients</a:t>
            </a:r>
          </a:p>
          <a:p>
            <a:pPr marL="150394" indent="-150394">
              <a:buSzPct val="100000"/>
              <a:buChar char="-"/>
            </a:pPr>
            <a:r>
              <a:t>tue le débat</a:t>
            </a:r>
          </a:p>
          <a:p>
            <a:pPr marL="150394" indent="-150394">
              <a:buSzPct val="100000"/>
              <a:buChar char="-"/>
            </a:pPr>
            <a:r>
              <a:t>effet « votez pour moi » : les représentants de chaque proposition tendent à survendre leur point de vue</a:t>
            </a:r>
          </a:p>
          <a:p>
            <a:pPr marL="150394" indent="-150394">
              <a:buSzPct val="100000"/>
              <a:buChar char="-"/>
            </a:pPr>
            <a:r>
              <a:t>Et si aucune proposition ne me plait? Le vote blanc ne compte pas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7" name="Shape 21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recenser les propositions </a:t>
            </a:r>
          </a:p>
          <a:p>
            <a:pPr/>
          </a:p>
          <a:p>
            <a:pPr/>
            <a:r>
              <a:t>Protocole « majorité » : decision par vote, la majorité l’emporte</a:t>
            </a:r>
          </a:p>
          <a:p>
            <a:pPr/>
          </a:p>
          <a:p>
            <a:pPr/>
          </a:p>
          <a:p>
            <a:pPr/>
            <a:r>
              <a:t>Debriefing</a:t>
            </a:r>
          </a:p>
          <a:p>
            <a:pPr/>
          </a:p>
          <a:p>
            <a:pPr/>
            <a:r>
              <a:t>Avantages</a:t>
            </a:r>
          </a:p>
          <a:p>
            <a:pPr/>
            <a:r>
              <a:t>- plus rapide que le consensus</a:t>
            </a:r>
          </a:p>
          <a:p>
            <a:pPr marL="150394" indent="-150394">
              <a:buSzPct val="100000"/>
              <a:buChar char="-"/>
            </a:pPr>
          </a:p>
          <a:p>
            <a:pPr/>
            <a:r>
              <a:t>Inconvénients</a:t>
            </a:r>
          </a:p>
          <a:p>
            <a:pPr marL="150394" indent="-150394">
              <a:buSzPct val="100000"/>
              <a:buChar char="-"/>
            </a:pPr>
            <a:r>
              <a:t>tue le débat</a:t>
            </a:r>
          </a:p>
          <a:p>
            <a:pPr marL="150394" indent="-150394">
              <a:buSzPct val="100000"/>
              <a:buChar char="-"/>
            </a:pPr>
            <a:r>
              <a:t>effet « votez pour moi » : les représentants de chaque proposition tendent à survendre leur point de vue</a:t>
            </a:r>
          </a:p>
          <a:p>
            <a:pPr marL="150394" indent="-150394">
              <a:buSzPct val="100000"/>
              <a:buChar char="-"/>
            </a:pPr>
            <a:r>
              <a:t>Et si aucune proposition ne me plait? Le vote blanc ne compte pas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e du titre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12" name="Texte niveau 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e niveau 1…"/>
          <p:cNvSpPr txBox="1"/>
          <p:nvPr>
            <p:ph type="body" sz="quarter" idx="1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+mn-lt"/>
                <a:ea typeface="+mn-ea"/>
                <a:cs typeface="+mn-cs"/>
                <a:sym typeface="Helvetica"/>
              </a:defRPr>
            </a:lvl1pPr>
            <a:lvl2pPr marL="740833" indent="-296333" algn="ctr">
              <a:spcBef>
                <a:spcPts val="0"/>
              </a:spcBef>
              <a:defRPr sz="2400">
                <a:latin typeface="+mn-lt"/>
                <a:ea typeface="+mn-ea"/>
                <a:cs typeface="+mn-cs"/>
                <a:sym typeface="Helvetica"/>
              </a:defRPr>
            </a:lvl2pPr>
            <a:lvl3pPr marL="1185333" indent="-296333" algn="ctr">
              <a:spcBef>
                <a:spcPts val="0"/>
              </a:spcBef>
              <a:defRPr sz="2400">
                <a:latin typeface="+mn-lt"/>
                <a:ea typeface="+mn-ea"/>
                <a:cs typeface="+mn-cs"/>
                <a:sym typeface="Helvetica"/>
              </a:defRPr>
            </a:lvl3pPr>
            <a:lvl4pPr marL="1629833" indent="-296333" algn="ctr">
              <a:spcBef>
                <a:spcPts val="0"/>
              </a:spcBef>
              <a:defRPr sz="2400">
                <a:latin typeface="+mn-lt"/>
                <a:ea typeface="+mn-ea"/>
                <a:cs typeface="+mn-cs"/>
                <a:sym typeface="Helvetica"/>
              </a:defRPr>
            </a:lvl4pPr>
            <a:lvl5pPr marL="2074333" indent="-296333" algn="ctr">
              <a:spcBef>
                <a:spcPts val="0"/>
              </a:spcBef>
              <a:defRPr sz="24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94" name="Rectangle"/>
          <p:cNvSpPr/>
          <p:nvPr>
            <p:ph type="body" sz="quarter" idx="13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800"/>
            </a:pPr>
          </a:p>
        </p:txBody>
      </p:sp>
      <p:sp>
        <p:nvSpPr>
          <p:cNvPr id="9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e du titre"/>
          <p:cNvSpPr txBox="1"/>
          <p:nvPr>
            <p:ph type="title"/>
          </p:nvPr>
        </p:nvSpPr>
        <p:spPr>
          <a:xfrm>
            <a:off x="650238" y="390595"/>
            <a:ext cx="11704324" cy="1625602"/>
          </a:xfrm>
          <a:prstGeom prst="rect">
            <a:avLst/>
          </a:prstGeom>
        </p:spPr>
        <p:txBody>
          <a:bodyPr lIns="65022" tIns="65022" rIns="65022" bIns="65022"/>
          <a:lstStyle>
            <a:lvl1pPr defTabSz="1300480">
              <a:defRPr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18" name="Texte niveau 1…"/>
          <p:cNvSpPr txBox="1"/>
          <p:nvPr>
            <p:ph type="body" idx="1"/>
          </p:nvPr>
        </p:nvSpPr>
        <p:spPr>
          <a:xfrm>
            <a:off x="460128" y="1804458"/>
            <a:ext cx="12186957" cy="6963976"/>
          </a:xfrm>
          <a:prstGeom prst="rect">
            <a:avLst/>
          </a:prstGeom>
        </p:spPr>
        <p:txBody>
          <a:bodyPr lIns="65022" tIns="65022" rIns="65022" bIns="65022" anchor="t"/>
          <a:lstStyle>
            <a:lvl1pPr marL="471487" indent="-471487" defTabSz="1300480">
              <a:spcBef>
                <a:spcPts val="1000"/>
              </a:spcBef>
              <a:buSzPct val="100000"/>
              <a:buFont typeface="Arial"/>
              <a:defRPr sz="4400">
                <a:latin typeface="Calibri"/>
                <a:ea typeface="Calibri"/>
                <a:cs typeface="Calibri"/>
                <a:sym typeface="Calibri"/>
              </a:defRPr>
            </a:lvl1pPr>
            <a:lvl2pPr marL="906234" indent="-449034" defTabSz="1300480">
              <a:spcBef>
                <a:spcPts val="1000"/>
              </a:spcBef>
              <a:buSzPct val="100000"/>
              <a:buFont typeface="Arial"/>
              <a:buChar char="–"/>
              <a:defRPr sz="4400">
                <a:latin typeface="Calibri"/>
                <a:ea typeface="Calibri"/>
                <a:cs typeface="Calibri"/>
                <a:sym typeface="Calibri"/>
              </a:defRPr>
            </a:lvl2pPr>
            <a:lvl3pPr indent="-419100" defTabSz="1300480">
              <a:spcBef>
                <a:spcPts val="1000"/>
              </a:spcBef>
              <a:buSzPct val="100000"/>
              <a:buFont typeface="Arial"/>
              <a:defRPr sz="4400">
                <a:latin typeface="Calibri"/>
                <a:ea typeface="Calibri"/>
                <a:cs typeface="Calibri"/>
                <a:sym typeface="Calibri"/>
              </a:defRPr>
            </a:lvl3pPr>
            <a:lvl4pPr marL="1874520" indent="-502919" defTabSz="1300480">
              <a:spcBef>
                <a:spcPts val="1000"/>
              </a:spcBef>
              <a:buSzPct val="100000"/>
              <a:buFont typeface="Arial"/>
              <a:buChar char="–"/>
              <a:defRPr sz="4400">
                <a:latin typeface="Calibri"/>
                <a:ea typeface="Calibri"/>
                <a:cs typeface="Calibri"/>
                <a:sym typeface="Calibri"/>
              </a:defRPr>
            </a:lvl4pPr>
            <a:lvl5pPr marL="2331720" indent="-502920" defTabSz="1300480">
              <a:spcBef>
                <a:spcPts val="1000"/>
              </a:spcBef>
              <a:buSzPct val="100000"/>
              <a:buFont typeface="Arial"/>
              <a:buChar char="»"/>
              <a:defRPr sz="44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19" name="Numéro de diapositive"/>
          <p:cNvSpPr txBox="1"/>
          <p:nvPr>
            <p:ph type="sldNum" sz="quarter" idx="2"/>
          </p:nvPr>
        </p:nvSpPr>
        <p:spPr>
          <a:xfrm>
            <a:off x="11998692" y="9114113"/>
            <a:ext cx="355869" cy="371347"/>
          </a:xfrm>
          <a:prstGeom prst="rect">
            <a:avLst/>
          </a:prstGeom>
        </p:spPr>
        <p:txBody>
          <a:bodyPr lIns="65022" tIns="65022" rIns="65022" bIns="65022" anchor="ctr"/>
          <a:lstStyle>
            <a:lvl1pPr algn="r" defTabSz="1300480"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e du titre"/>
          <p:cNvSpPr txBox="1"/>
          <p:nvPr>
            <p:ph type="title"/>
          </p:nvPr>
        </p:nvSpPr>
        <p:spPr>
          <a:xfrm>
            <a:off x="894079" y="1608666"/>
            <a:ext cx="11216642" cy="1413935"/>
          </a:xfrm>
          <a:prstGeom prst="rect">
            <a:avLst/>
          </a:prstGeom>
        </p:spPr>
        <p:txBody>
          <a:bodyPr lIns="48765" tIns="48765" rIns="48765" bIns="48765"/>
          <a:lstStyle>
            <a:lvl1pPr algn="l" defTabSz="1300480">
              <a:lnSpc>
                <a:spcPct val="90000"/>
              </a:lnSpc>
              <a:defRPr sz="6200">
                <a:latin typeface="Calisto MT"/>
                <a:ea typeface="Calisto MT"/>
                <a:cs typeface="Calisto MT"/>
                <a:sym typeface="Calisto MT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27" name="Texte niveau 1…"/>
          <p:cNvSpPr txBox="1"/>
          <p:nvPr>
            <p:ph type="body" idx="1"/>
          </p:nvPr>
        </p:nvSpPr>
        <p:spPr>
          <a:xfrm>
            <a:off x="894079" y="3166533"/>
            <a:ext cx="11216642" cy="4641428"/>
          </a:xfrm>
          <a:prstGeom prst="rect">
            <a:avLst/>
          </a:prstGeom>
        </p:spPr>
        <p:txBody>
          <a:bodyPr lIns="48765" tIns="48765" rIns="48765" bIns="48765" anchor="t"/>
          <a:lstStyle>
            <a:lvl1pPr marL="310242" indent="-310242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latin typeface="Calisto MT"/>
                <a:ea typeface="Calisto MT"/>
                <a:cs typeface="Calisto MT"/>
                <a:sym typeface="Calisto MT"/>
              </a:defRPr>
            </a:lvl1pPr>
            <a:lvl2pPr marL="819150" indent="-361950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latin typeface="Calisto MT"/>
                <a:ea typeface="Calisto MT"/>
                <a:cs typeface="Calisto MT"/>
                <a:sym typeface="Calisto MT"/>
              </a:defRPr>
            </a:lvl2pPr>
            <a:lvl3pPr marL="1348737" indent="-434337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latin typeface="Calisto MT"/>
                <a:ea typeface="Calisto MT"/>
                <a:cs typeface="Calisto MT"/>
                <a:sym typeface="Calisto MT"/>
              </a:defRPr>
            </a:lvl3pPr>
            <a:lvl4pPr marL="1854200" indent="-482600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latin typeface="Calisto MT"/>
                <a:ea typeface="Calisto MT"/>
                <a:cs typeface="Calisto MT"/>
                <a:sym typeface="Calisto MT"/>
              </a:defRPr>
            </a:lvl4pPr>
            <a:lvl5pPr marL="2311400" indent="-482600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latin typeface="Calisto MT"/>
                <a:ea typeface="Calisto MT"/>
                <a:cs typeface="Calisto MT"/>
                <a:sym typeface="Calisto MT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28" name="Numéro de diapositive"/>
          <p:cNvSpPr txBox="1"/>
          <p:nvPr>
            <p:ph type="sldNum" sz="quarter" idx="2"/>
          </p:nvPr>
        </p:nvSpPr>
        <p:spPr>
          <a:xfrm>
            <a:off x="11797290" y="8024624"/>
            <a:ext cx="313433" cy="338833"/>
          </a:xfrm>
          <a:prstGeom prst="rect">
            <a:avLst/>
          </a:prstGeom>
        </p:spPr>
        <p:txBody>
          <a:bodyPr lIns="48765" tIns="48765" rIns="48765" bIns="48765" anchor="ctr"/>
          <a:lstStyle>
            <a:lvl1pPr algn="r" defTabSz="1300480">
              <a:defRPr sz="1600">
                <a:solidFill>
                  <a:srgbClr val="888888"/>
                </a:solidFill>
                <a:latin typeface="Calisto MT"/>
                <a:ea typeface="Calisto MT"/>
                <a:cs typeface="Calisto MT"/>
                <a:sym typeface="Calisto M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e du titre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22" name="Texte niveau 1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3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e du titre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3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e du titre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Texte du titre</a:t>
            </a:r>
          </a:p>
        </p:txBody>
      </p:sp>
      <p:sp>
        <p:nvSpPr>
          <p:cNvPr id="40" name="Texte niveau 1…"/>
          <p:cNvSpPr txBox="1"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4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57" name="Texte niveau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67" name="Texte niveau 1…"/>
          <p:cNvSpPr txBox="1"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 niveau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24518" y="889000"/>
            <a:ext cx="5334002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3" name="Texte niveau 1…"/>
          <p:cNvSpPr txBox="1"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tif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tif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tif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11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tif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www.amazon.fr/Reinventing-organizations-communaut%C3%A9s-travail-inspir%C3%A9es/dp/2354561059" TargetMode="External"/><Relationship Id="rId3" Type="http://schemas.openxmlformats.org/officeDocument/2006/relationships/image" Target="../media/image8.tif"/><Relationship Id="rId4" Type="http://schemas.openxmlformats.org/officeDocument/2006/relationships/image" Target="../media/image12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t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"/>
          <p:cNvSpPr/>
          <p:nvPr/>
        </p:nvSpPr>
        <p:spPr>
          <a:xfrm>
            <a:off x="4000" y="3520600"/>
            <a:ext cx="12996800" cy="2712400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38" name="Protocoles de prise de décision…"/>
          <p:cNvSpPr txBox="1"/>
          <p:nvPr/>
        </p:nvSpPr>
        <p:spPr>
          <a:xfrm>
            <a:off x="1361246" y="3807459"/>
            <a:ext cx="10282308" cy="2138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900"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t>Protocoles de prise de décision</a:t>
            </a:r>
          </a:p>
          <a:p>
            <a:pPr>
              <a:defRPr sz="40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Olivier Albiez &amp; Dragos Dreptate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8" name="#3 : Majorité"/>
          <p:cNvSpPr txBox="1"/>
          <p:nvPr/>
        </p:nvSpPr>
        <p:spPr>
          <a:xfrm>
            <a:off x="497702" y="251743"/>
            <a:ext cx="447294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#3 : Majorité</a:t>
            </a:r>
          </a:p>
        </p:txBody>
      </p:sp>
      <p:pic>
        <p:nvPicPr>
          <p:cNvPr id="189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57521" y="2002091"/>
            <a:ext cx="13004801" cy="62966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4" name="#3 : Majorité"/>
          <p:cNvSpPr txBox="1"/>
          <p:nvPr/>
        </p:nvSpPr>
        <p:spPr>
          <a:xfrm>
            <a:off x="497702" y="251743"/>
            <a:ext cx="447294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#3 : Majorité</a:t>
            </a:r>
          </a:p>
        </p:txBody>
      </p:sp>
      <p:pic>
        <p:nvPicPr>
          <p:cNvPr id="195" name="Capture d’écran 2017-07-05 à 14.33.21.png" descr="Capture d’écran 2017-07-05 à 14.33.2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58555" y="3758036"/>
            <a:ext cx="2908770" cy="2766382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Qui doit assigner les taches ?…"/>
          <p:cNvSpPr txBox="1"/>
          <p:nvPr/>
        </p:nvSpPr>
        <p:spPr>
          <a:xfrm>
            <a:off x="5249565" y="2540340"/>
            <a:ext cx="6995920" cy="5886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Qui doit assigner les taches ?</a:t>
            </a:r>
          </a:p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le chef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le Scrum Master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le PO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l’équipe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chacun pour soi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1" name="#3 : Majorité"/>
          <p:cNvSpPr txBox="1"/>
          <p:nvPr/>
        </p:nvSpPr>
        <p:spPr>
          <a:xfrm>
            <a:off x="497702" y="251743"/>
            <a:ext cx="447294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#3 : Majorité</a:t>
            </a:r>
          </a:p>
        </p:txBody>
      </p:sp>
      <p:sp>
        <p:nvSpPr>
          <p:cNvPr id="202" name="Quel est le meilleur mode de garde ?…"/>
          <p:cNvSpPr txBox="1"/>
          <p:nvPr/>
        </p:nvSpPr>
        <p:spPr>
          <a:xfrm>
            <a:off x="5201675" y="3136534"/>
            <a:ext cx="6995920" cy="4438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Quel est le meilleur mode de garde ?</a:t>
            </a:r>
          </a:p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crèche municipale 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crèche parentale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assistante maternelle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père au foyer</a:t>
            </a:r>
          </a:p>
        </p:txBody>
      </p:sp>
      <p:pic>
        <p:nvPicPr>
          <p:cNvPr id="203" name="Capture d’écran 2017-07-05 à 14.35.36.png" descr="Capture d’écran 2017-07-05 à 14.35.3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32075" y="3878862"/>
            <a:ext cx="2506014" cy="24865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8" name="#2 : Consensus"/>
          <p:cNvSpPr txBox="1"/>
          <p:nvPr/>
        </p:nvSpPr>
        <p:spPr>
          <a:xfrm>
            <a:off x="497702" y="251743"/>
            <a:ext cx="521208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#2 : Consensus</a:t>
            </a:r>
          </a:p>
        </p:txBody>
      </p:sp>
      <p:sp>
        <p:nvSpPr>
          <p:cNvPr id="209" name="Quelle est la ville la plus proche de Paris: Bordeaux ou Grenoble ?"/>
          <p:cNvSpPr txBox="1"/>
          <p:nvPr/>
        </p:nvSpPr>
        <p:spPr>
          <a:xfrm>
            <a:off x="4930299" y="4318164"/>
            <a:ext cx="6995919" cy="2266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lvl1pPr>
          </a:lstStyle>
          <a:p>
            <a:pPr/>
            <a:r>
              <a:t>Quelle est la ville la plus proche de Paris: Bordeaux ou Grenoble ?</a:t>
            </a:r>
          </a:p>
        </p:txBody>
      </p:sp>
      <p:pic>
        <p:nvPicPr>
          <p:cNvPr id="210" name="Capture d’écran 2017-07-05 à 14.25.21.png" descr="Capture d’écran 2017-07-05 à 14.25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41171" y="3920080"/>
            <a:ext cx="2947193" cy="2704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3" name="#3 : Majorité"/>
          <p:cNvSpPr txBox="1"/>
          <p:nvPr/>
        </p:nvSpPr>
        <p:spPr>
          <a:xfrm>
            <a:off x="497702" y="251743"/>
            <a:ext cx="447294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#3 : Majorité</a:t>
            </a:r>
          </a:p>
        </p:txBody>
      </p:sp>
      <p:sp>
        <p:nvSpPr>
          <p:cNvPr id="214" name="Prochaines vacances à la montagne ou à la mer ?"/>
          <p:cNvSpPr txBox="1"/>
          <p:nvPr/>
        </p:nvSpPr>
        <p:spPr>
          <a:xfrm>
            <a:off x="5201675" y="4222384"/>
            <a:ext cx="6995920" cy="2266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lvl1pPr>
          </a:lstStyle>
          <a:p>
            <a:pPr/>
            <a:r>
              <a:t>Prochaines vacances à la montagne ou à la mer ?</a:t>
            </a:r>
          </a:p>
        </p:txBody>
      </p:sp>
      <p:pic>
        <p:nvPicPr>
          <p:cNvPr id="215" name="Capture d’écran 2017-07-05 à 14.38.14.png" descr="Capture d’écran 2017-07-05 à 14.38.1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4272" y="4012846"/>
            <a:ext cx="2219800" cy="2255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0" name="Débriefing"/>
          <p:cNvSpPr txBox="1"/>
          <p:nvPr/>
        </p:nvSpPr>
        <p:spPr>
          <a:xfrm>
            <a:off x="4771707" y="4215764"/>
            <a:ext cx="3461386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Débriefing</a:t>
            </a:r>
          </a:p>
        </p:txBody>
      </p:sp>
      <p:sp>
        <p:nvSpPr>
          <p:cNvPr id="221" name="#3 : Majorité"/>
          <p:cNvSpPr txBox="1"/>
          <p:nvPr/>
        </p:nvSpPr>
        <p:spPr>
          <a:xfrm>
            <a:off x="497702" y="251743"/>
            <a:ext cx="447294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#3 : Majorité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6" name="#4 : Consentement"/>
          <p:cNvSpPr txBox="1"/>
          <p:nvPr/>
        </p:nvSpPr>
        <p:spPr>
          <a:xfrm>
            <a:off x="497702" y="251743"/>
            <a:ext cx="6378893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#4 : Consentement</a:t>
            </a:r>
          </a:p>
        </p:txBody>
      </p:sp>
      <p:pic>
        <p:nvPicPr>
          <p:cNvPr id="227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4641" y="1741614"/>
            <a:ext cx="7441383" cy="7441384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Trois possibilités :…"/>
          <p:cNvSpPr txBox="1"/>
          <p:nvPr/>
        </p:nvSpPr>
        <p:spPr>
          <a:xfrm>
            <a:off x="8186249" y="2236401"/>
            <a:ext cx="4600242" cy="71891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17999"/>
              </a:lnSpc>
              <a:defRPr sz="2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Trois possibilités :</a:t>
            </a:r>
          </a:p>
          <a:p>
            <a:pPr marL="230605" indent="-230605" algn="l" defTabSz="457200">
              <a:lnSpc>
                <a:spcPct val="117999"/>
              </a:lnSpc>
              <a:buSzPct val="100000"/>
              <a:buChar char="•"/>
              <a:defRPr sz="2500"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t>Approbation</a:t>
            </a:r>
          </a:p>
          <a:p>
            <a:pPr marL="230605" indent="-230605" algn="l" defTabSz="457200">
              <a:lnSpc>
                <a:spcPct val="117999"/>
              </a:lnSpc>
              <a:buSzPct val="100000"/>
              <a:buChar char="•"/>
              <a:defRPr sz="2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rPr>
                <a:latin typeface="Noteworthy Bold"/>
                <a:ea typeface="Noteworthy Bold"/>
                <a:cs typeface="Noteworthy Bold"/>
                <a:sym typeface="Noteworthy Bold"/>
              </a:rPr>
              <a:t>Acceptation</a:t>
            </a:r>
            <a:r>
              <a:t> (je peux vivre avec)</a:t>
            </a:r>
          </a:p>
          <a:p>
            <a:pPr marL="230605" indent="-230605" algn="l" defTabSz="457200">
              <a:lnSpc>
                <a:spcPct val="117999"/>
              </a:lnSpc>
              <a:buSzPct val="100000"/>
              <a:buChar char="•"/>
              <a:defRPr sz="2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rPr>
                <a:latin typeface="Noteworthy Bold"/>
                <a:ea typeface="Noteworthy Bold"/>
                <a:cs typeface="Noteworthy Bold"/>
                <a:sym typeface="Noteworthy Bold"/>
              </a:rPr>
              <a:t>Objection</a:t>
            </a:r>
            <a:r>
              <a:t> (je n’accepte pas)</a:t>
            </a:r>
          </a:p>
          <a:p>
            <a:pPr algn="l" defTabSz="457200">
              <a:lnSpc>
                <a:spcPct val="117999"/>
              </a:lnSpc>
              <a:defRPr sz="2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algn="l" defTabSz="457200">
              <a:lnSpc>
                <a:spcPct val="117999"/>
              </a:lnSpc>
              <a:defRPr sz="2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Si </a:t>
            </a:r>
            <a:r>
              <a:rPr>
                <a:latin typeface="Noteworthy Bold"/>
                <a:ea typeface="Noteworthy Bold"/>
                <a:cs typeface="Noteworthy Bold"/>
                <a:sym typeface="Noteworthy Bold"/>
              </a:rPr>
              <a:t>objection</a:t>
            </a:r>
            <a:r>
              <a:t>, obligation d’apporter une proposition alternative, modifier la proposition de départ pour la rendre acceptable (objection constructive)</a:t>
            </a:r>
          </a:p>
          <a:p>
            <a:pPr algn="l" defTabSz="457200">
              <a:lnSpc>
                <a:spcPct val="117999"/>
              </a:lnSpc>
              <a:defRPr sz="2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algn="l" defTabSz="457200">
              <a:lnSpc>
                <a:spcPct val="117999"/>
              </a:lnSpc>
              <a:defRPr sz="2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3" name="Dans quelle tenue sommes nous les plus beaux ?…"/>
          <p:cNvSpPr txBox="1"/>
          <p:nvPr/>
        </p:nvSpPr>
        <p:spPr>
          <a:xfrm>
            <a:off x="5201675" y="2412634"/>
            <a:ext cx="6995920" cy="5886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Dans quelle tenue sommes nous les plus beaux ?</a:t>
            </a:r>
          </a:p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maillot de bain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tenue de soirée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tenue décontractée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Adam &amp; Eve</a:t>
            </a:r>
          </a:p>
        </p:txBody>
      </p:sp>
      <p:sp>
        <p:nvSpPr>
          <p:cNvPr id="234" name="#4 : Consentement"/>
          <p:cNvSpPr txBox="1"/>
          <p:nvPr/>
        </p:nvSpPr>
        <p:spPr>
          <a:xfrm>
            <a:off x="497702" y="251743"/>
            <a:ext cx="6378893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#4 : Consentement</a:t>
            </a:r>
          </a:p>
        </p:txBody>
      </p:sp>
      <p:pic>
        <p:nvPicPr>
          <p:cNvPr id="235" name="Capture d’écran 2017-07-05 à 14.59.02.png" descr="Capture d’écran 2017-07-05 à 14.59.0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62317" y="3872710"/>
            <a:ext cx="2361743" cy="26545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0" name="#5 : Advice Process (sollicitation d’avis)"/>
          <p:cNvSpPr txBox="1"/>
          <p:nvPr/>
        </p:nvSpPr>
        <p:spPr>
          <a:xfrm>
            <a:off x="421502" y="314672"/>
            <a:ext cx="11604880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4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#5 : Advice Process (sollicitation d’avis)</a:t>
            </a:r>
          </a:p>
        </p:txBody>
      </p:sp>
      <p:pic>
        <p:nvPicPr>
          <p:cNvPr id="241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8630" y="2531449"/>
            <a:ext cx="6268017" cy="6268017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Toute personne est habilitée à prendre n’importe quelle décision mais doit solliciter l’avis de ceux qui sont concernés et des spécialistes du sujet…"/>
          <p:cNvSpPr txBox="1"/>
          <p:nvPr/>
        </p:nvSpPr>
        <p:spPr>
          <a:xfrm>
            <a:off x="7588239" y="2108961"/>
            <a:ext cx="4973182" cy="7595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17999"/>
              </a:lnSpc>
              <a:defRPr sz="24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Toute personne est habilitée à prendre n’importe quelle décision mais doit solliciter l’avis de </a:t>
            </a:r>
            <a:r>
              <a:rPr>
                <a:latin typeface="Noteworthy Bold"/>
                <a:ea typeface="Noteworthy Bold"/>
                <a:cs typeface="Noteworthy Bold"/>
                <a:sym typeface="Noteworthy Bold"/>
              </a:rPr>
              <a:t>ceux qui sont concernés</a:t>
            </a:r>
            <a:r>
              <a:t> et des </a:t>
            </a:r>
            <a:r>
              <a:rPr>
                <a:latin typeface="Noteworthy Bold"/>
                <a:ea typeface="Noteworthy Bold"/>
                <a:cs typeface="Noteworthy Bold"/>
                <a:sym typeface="Noteworthy Bold"/>
              </a:rPr>
              <a:t>spécialistes du sujet</a:t>
            </a:r>
            <a:endParaRPr>
              <a:latin typeface="Noteworthy Bold"/>
              <a:ea typeface="Noteworthy Bold"/>
              <a:cs typeface="Noteworthy Bold"/>
              <a:sym typeface="Noteworthy Bold"/>
            </a:endParaRPr>
          </a:p>
          <a:p>
            <a:pPr algn="l" defTabSz="457200">
              <a:lnSpc>
                <a:spcPct val="117999"/>
              </a:lnSpc>
              <a:defRPr sz="2400">
                <a:latin typeface="Noteworthy Light"/>
                <a:ea typeface="Noteworthy Light"/>
                <a:cs typeface="Noteworthy Light"/>
                <a:sym typeface="Noteworthy Light"/>
              </a:defRPr>
            </a:pPr>
            <a:endParaRPr>
              <a:latin typeface="Noteworthy Bold"/>
              <a:ea typeface="Noteworthy Bold"/>
              <a:cs typeface="Noteworthy Bold"/>
              <a:sym typeface="Noteworthy Bold"/>
            </a:endParaRPr>
          </a:p>
          <a:p>
            <a:pPr algn="l" defTabSz="457200">
              <a:lnSpc>
                <a:spcPct val="117999"/>
              </a:lnSpc>
              <a:defRPr sz="24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Pas d’obligation d’en tenir compte de l’avis, la décision leur appartienne (pas de consensus mou pour faire plaisir à tout le monde)</a:t>
            </a:r>
          </a:p>
          <a:p>
            <a:pPr algn="l" defTabSz="457200">
              <a:lnSpc>
                <a:spcPct val="117999"/>
              </a:lnSpc>
              <a:defRPr sz="24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algn="l" defTabSz="457200">
              <a:lnSpc>
                <a:spcPct val="117999"/>
              </a:lnSpc>
              <a:defRPr sz="24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rPr>
                <a:latin typeface="Noteworthy Bold"/>
                <a:ea typeface="Noteworthy Bold"/>
                <a:cs typeface="Noteworthy Bold"/>
                <a:sym typeface="Noteworthy Bold"/>
              </a:rPr>
              <a:t>Obligation</a:t>
            </a:r>
            <a:r>
              <a:t>: recueillir l’avis et l’étudier sérieusement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7" name="#5 : Advice Process (sollicitation d’avis)"/>
          <p:cNvSpPr txBox="1"/>
          <p:nvPr/>
        </p:nvSpPr>
        <p:spPr>
          <a:xfrm>
            <a:off x="421502" y="314672"/>
            <a:ext cx="11604880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4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#5 : Advice Process (sollicitation d’avis)</a:t>
            </a:r>
          </a:p>
        </p:txBody>
      </p:sp>
      <p:pic>
        <p:nvPicPr>
          <p:cNvPr id="248" name="Capture d’écran 2017-07-05 à 15.10.56.png" descr="Capture d’écran 2017-07-05 à 15.10.5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67410" y="3945386"/>
            <a:ext cx="2407410" cy="2231688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Quel restaurant pour ce soir ? (italien, japonais, brasserie,…)"/>
          <p:cNvSpPr txBox="1"/>
          <p:nvPr/>
        </p:nvSpPr>
        <p:spPr>
          <a:xfrm>
            <a:off x="5201675" y="4222384"/>
            <a:ext cx="6995920" cy="2266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lvl1pPr>
          </a:lstStyle>
          <a:p>
            <a:pPr/>
            <a:r>
              <a:t>Quel restaurant pour ce soir ? (italien, japonais, brasserie,…)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43" name="#1 : Décision unilatérale i.e. le chef décide"/>
          <p:cNvSpPr txBox="1"/>
          <p:nvPr/>
        </p:nvSpPr>
        <p:spPr>
          <a:xfrm>
            <a:off x="497702" y="289462"/>
            <a:ext cx="12178920" cy="1246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6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#1 : Décision unilatérale i.e. le chef décide</a:t>
            </a:r>
          </a:p>
        </p:txBody>
      </p:sp>
      <p:pic>
        <p:nvPicPr>
          <p:cNvPr id="144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flipH="1">
            <a:off x="696447" y="3805333"/>
            <a:ext cx="8606640" cy="43033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flipH="1">
            <a:off x="10162140" y="1721937"/>
            <a:ext cx="3072401" cy="46239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5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4" name="Décider de comment décider"/>
          <p:cNvSpPr txBox="1"/>
          <p:nvPr/>
        </p:nvSpPr>
        <p:spPr>
          <a:xfrm>
            <a:off x="421502" y="314672"/>
            <a:ext cx="8196454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4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Décider de comment décider</a:t>
            </a:r>
          </a:p>
        </p:txBody>
      </p:sp>
      <p:pic>
        <p:nvPicPr>
          <p:cNvPr id="255" name="cartes delegation.jpg" descr="cartes delegatio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7074" y="2044640"/>
            <a:ext cx="5939350" cy="41543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Capture d’écran 2017-07-05 à 13.58.52.png" descr="Capture d’écran 2017-07-05 à 13.58.5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71799" y="4195900"/>
            <a:ext cx="7569201" cy="5194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9" name="En bonus : HiPPO"/>
          <p:cNvSpPr txBox="1"/>
          <p:nvPr/>
        </p:nvSpPr>
        <p:spPr>
          <a:xfrm>
            <a:off x="529892" y="333099"/>
            <a:ext cx="6025516" cy="132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En bonus : HiPPO</a:t>
            </a:r>
          </a:p>
        </p:txBody>
      </p:sp>
      <p:sp>
        <p:nvSpPr>
          <p:cNvPr id="260" name="HiPPO =…"/>
          <p:cNvSpPr txBox="1"/>
          <p:nvPr/>
        </p:nvSpPr>
        <p:spPr>
          <a:xfrm>
            <a:off x="8409236" y="2185101"/>
            <a:ext cx="4357725" cy="6034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8765" tIns="48765" rIns="48765" bIns="48765">
            <a:spAutoFit/>
          </a:bodyPr>
          <a:lstStyle/>
          <a:p>
            <a:pPr algn="l" defTabSz="1300480">
              <a:lnSpc>
                <a:spcPct val="90000"/>
              </a:lnSpc>
              <a:defRPr sz="7000">
                <a:latin typeface="Calisto MT"/>
                <a:ea typeface="Calisto MT"/>
                <a:cs typeface="Calisto MT"/>
                <a:sym typeface="Calisto MT"/>
              </a:defRPr>
            </a:pPr>
            <a:r>
              <a:t>HiPPO =</a:t>
            </a:r>
          </a:p>
          <a:p>
            <a:pPr algn="l" defTabSz="1300480">
              <a:lnSpc>
                <a:spcPct val="90000"/>
              </a:lnSpc>
              <a:defRPr sz="7000">
                <a:latin typeface="Calisto MT"/>
                <a:ea typeface="Calisto MT"/>
                <a:cs typeface="Calisto MT"/>
                <a:sym typeface="Calisto MT"/>
              </a:defRPr>
            </a:pPr>
          </a:p>
          <a:p>
            <a:pPr algn="l" defTabSz="1300480">
              <a:lnSpc>
                <a:spcPct val="90000"/>
              </a:lnSpc>
              <a:defRPr sz="7000">
                <a:latin typeface="Calisto MT"/>
                <a:ea typeface="Calisto MT"/>
                <a:cs typeface="Calisto MT"/>
                <a:sym typeface="Calisto MT"/>
              </a:defRPr>
            </a:pPr>
            <a:r>
              <a:t>Hi</a:t>
            </a:r>
            <a:r>
              <a:rPr>
                <a:solidFill>
                  <a:srgbClr val="A7A7A7"/>
                </a:solidFill>
              </a:rPr>
              <a:t>ghest</a:t>
            </a:r>
          </a:p>
          <a:p>
            <a:pPr algn="l" defTabSz="1300480">
              <a:lnSpc>
                <a:spcPct val="90000"/>
              </a:lnSpc>
              <a:defRPr sz="7000">
                <a:latin typeface="Calisto MT"/>
                <a:ea typeface="Calisto MT"/>
                <a:cs typeface="Calisto MT"/>
                <a:sym typeface="Calisto MT"/>
              </a:defRPr>
            </a:pPr>
            <a:r>
              <a:t>  P</a:t>
            </a:r>
            <a:r>
              <a:rPr>
                <a:solidFill>
                  <a:srgbClr val="A7A7A7"/>
                </a:solidFill>
              </a:rPr>
              <a:t>aid</a:t>
            </a:r>
          </a:p>
          <a:p>
            <a:pPr algn="l" defTabSz="1300480">
              <a:lnSpc>
                <a:spcPct val="90000"/>
              </a:lnSpc>
              <a:defRPr sz="7000">
                <a:latin typeface="Calisto MT"/>
                <a:ea typeface="Calisto MT"/>
                <a:cs typeface="Calisto MT"/>
                <a:sym typeface="Calisto MT"/>
              </a:defRPr>
            </a:pPr>
            <a:r>
              <a:t>    P</a:t>
            </a:r>
            <a:r>
              <a:rPr>
                <a:solidFill>
                  <a:srgbClr val="A7A7A7"/>
                </a:solidFill>
              </a:rPr>
              <a:t>erson</a:t>
            </a:r>
          </a:p>
          <a:p>
            <a:pPr algn="l" defTabSz="1300480">
              <a:lnSpc>
                <a:spcPct val="90000"/>
              </a:lnSpc>
              <a:defRPr sz="7000">
                <a:latin typeface="Calisto MT"/>
                <a:ea typeface="Calisto MT"/>
                <a:cs typeface="Calisto MT"/>
                <a:sym typeface="Calisto MT"/>
              </a:defRPr>
            </a:pPr>
            <a:r>
              <a:t>      O</a:t>
            </a:r>
            <a:r>
              <a:rPr>
                <a:solidFill>
                  <a:srgbClr val="A7A7A7"/>
                </a:solidFill>
              </a:rPr>
              <a:t>pinion</a:t>
            </a:r>
          </a:p>
        </p:txBody>
      </p:sp>
      <p:pic>
        <p:nvPicPr>
          <p:cNvPr id="261" name="image6.tif" descr="image6.tif"/>
          <p:cNvPicPr>
            <a:picLocks noChangeAspect="1"/>
          </p:cNvPicPr>
          <p:nvPr/>
        </p:nvPicPr>
        <p:blipFill>
          <a:blip r:embed="rId3">
            <a:extLst/>
          </a:blip>
          <a:srcRect l="0" t="0" r="0" b="10765"/>
          <a:stretch>
            <a:fillRect/>
          </a:stretch>
        </p:blipFill>
        <p:spPr>
          <a:xfrm rot="20812507">
            <a:off x="1230080" y="3563919"/>
            <a:ext cx="6138324" cy="4073771"/>
          </a:xfrm>
          <a:prstGeom prst="rect">
            <a:avLst/>
          </a:prstGeom>
          <a:ln w="203200" cap="sq">
            <a:solidFill>
              <a:srgbClr val="FFFFFF"/>
            </a:solidFill>
            <a:miter/>
          </a:ln>
          <a:effectLst>
            <a:outerShdw sx="100000" sy="100000" kx="0" ky="0" algn="b" rotWithShape="0" blurRad="203200" dist="114300" dir="5400000">
              <a:srgbClr val="000000">
                <a:alpha val="84814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6" name="Quelques pistes pour aller plus loins"/>
          <p:cNvSpPr txBox="1"/>
          <p:nvPr/>
        </p:nvSpPr>
        <p:spPr>
          <a:xfrm>
            <a:off x="421502" y="314672"/>
            <a:ext cx="10229851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4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Quelques pistes pour aller plus loins</a:t>
            </a:r>
          </a:p>
        </p:txBody>
      </p:sp>
      <p:grpSp>
        <p:nvGrpSpPr>
          <p:cNvPr id="269" name="pasted-image.tiff"/>
          <p:cNvGrpSpPr/>
          <p:nvPr/>
        </p:nvGrpSpPr>
        <p:grpSpPr>
          <a:xfrm>
            <a:off x="311020" y="2512449"/>
            <a:ext cx="3586288" cy="5262510"/>
            <a:chOff x="0" y="0"/>
            <a:chExt cx="3586286" cy="5262509"/>
          </a:xfrm>
        </p:grpSpPr>
        <p:pic>
          <p:nvPicPr>
            <p:cNvPr id="268" name="pasted-image.tiff" descr="pasted-image.tiff">
              <a:hlinkClick r:id="rId2" invalidUrl="" action="" tgtFrame="" tooltip="" history="1" highlightClick="0" endSnd="0"/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03200" y="203200"/>
              <a:ext cx="3179887" cy="481801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67" name="pasted-image.tiff" descr="pasted-image.tif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3586287" cy="5262510"/>
            </a:xfrm>
            <a:prstGeom prst="rect">
              <a:avLst/>
            </a:prstGeom>
            <a:effectLst/>
          </p:spPr>
        </p:pic>
      </p:grpSp>
      <p:sp>
        <p:nvSpPr>
          <p:cNvPr id="270" name="D’autres protocoles à explorer:…"/>
          <p:cNvSpPr txBox="1"/>
          <p:nvPr/>
        </p:nvSpPr>
        <p:spPr>
          <a:xfrm>
            <a:off x="4994152" y="2385968"/>
            <a:ext cx="6995920" cy="6801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D’autres protocoles à explorer: </a:t>
            </a:r>
          </a:p>
          <a:p>
            <a:pPr marL="350921" indent="-350921" algn="l">
              <a:buSzPct val="100000"/>
              <a:buChar char="•"/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Consentement systémique</a:t>
            </a:r>
          </a:p>
          <a:p>
            <a:pPr marL="350921" indent="-350921" algn="l">
              <a:buSzPct val="100000"/>
              <a:buChar char="•"/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Jugement majoritaire</a:t>
            </a:r>
          </a:p>
          <a:p>
            <a:pPr marL="350921" indent="-350921" algn="l">
              <a:buSzPct val="100000"/>
              <a:buChar char="•"/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Demander à un expert</a:t>
            </a:r>
          </a:p>
          <a:p>
            <a:pPr marL="350921" indent="-350921" algn="l">
              <a:buSzPct val="100000"/>
              <a:buChar char="•"/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Grille analytique</a:t>
            </a:r>
          </a:p>
          <a:p>
            <a:pPr algn="l"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algn="l"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Sociocratie / holacratie</a:t>
            </a:r>
          </a:p>
          <a:p>
            <a:pPr algn="l"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algn="l"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Real options </a:t>
            </a:r>
          </a:p>
          <a:p>
            <a:pPr algn="l"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algn="l">
              <a:defRPr sz="30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Core protocols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3" name="L’horizon temps: que voulons nous optimiser ?"/>
          <p:cNvSpPr txBox="1"/>
          <p:nvPr/>
        </p:nvSpPr>
        <p:spPr>
          <a:xfrm>
            <a:off x="421502" y="352391"/>
            <a:ext cx="12257088" cy="1120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L’horizon temps: que voulons nous optimiser ?</a:t>
            </a:r>
          </a:p>
        </p:txBody>
      </p:sp>
      <p:sp>
        <p:nvSpPr>
          <p:cNvPr id="274" name="Ligne"/>
          <p:cNvSpPr/>
          <p:nvPr/>
        </p:nvSpPr>
        <p:spPr>
          <a:xfrm>
            <a:off x="1633810" y="6015144"/>
            <a:ext cx="9226354" cy="1"/>
          </a:xfrm>
          <a:prstGeom prst="line">
            <a:avLst/>
          </a:prstGeom>
          <a:ln w="152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5" name="Ligne"/>
          <p:cNvSpPr/>
          <p:nvPr/>
        </p:nvSpPr>
        <p:spPr>
          <a:xfrm flipV="1">
            <a:off x="3178491" y="5725584"/>
            <a:ext cx="1" cy="57912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6" name="Ligne"/>
          <p:cNvSpPr/>
          <p:nvPr/>
        </p:nvSpPr>
        <p:spPr>
          <a:xfrm flipV="1">
            <a:off x="5975339" y="5741547"/>
            <a:ext cx="1" cy="57912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7" name="Ligne"/>
          <p:cNvSpPr/>
          <p:nvPr/>
        </p:nvSpPr>
        <p:spPr>
          <a:xfrm flipV="1">
            <a:off x="8604614" y="5725584"/>
            <a:ext cx="1" cy="57912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8" name="Problème"/>
          <p:cNvSpPr/>
          <p:nvPr/>
        </p:nvSpPr>
        <p:spPr>
          <a:xfrm>
            <a:off x="3169949" y="3767805"/>
            <a:ext cx="2117055" cy="1594505"/>
          </a:xfrm>
          <a:prstGeom prst="wedgeEllipseCallout">
            <a:avLst>
              <a:gd name="adj1" fmla="val -49385"/>
              <a:gd name="adj2" fmla="val 63073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/>
            </a:lvl1pPr>
          </a:lstStyle>
          <a:p>
            <a:pPr/>
            <a:r>
              <a:t>Problème</a:t>
            </a:r>
          </a:p>
        </p:txBody>
      </p:sp>
      <p:sp>
        <p:nvSpPr>
          <p:cNvPr id="279" name="Décision"/>
          <p:cNvSpPr/>
          <p:nvPr/>
        </p:nvSpPr>
        <p:spPr>
          <a:xfrm>
            <a:off x="5998723" y="3783768"/>
            <a:ext cx="2117056" cy="1594506"/>
          </a:xfrm>
          <a:prstGeom prst="wedgeEllipseCallout">
            <a:avLst>
              <a:gd name="adj1" fmla="val -49385"/>
              <a:gd name="adj2" fmla="val 63073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/>
            </a:lvl1pPr>
          </a:lstStyle>
          <a:p>
            <a:pPr/>
            <a:r>
              <a:t>Décision</a:t>
            </a:r>
          </a:p>
        </p:txBody>
      </p:sp>
      <p:sp>
        <p:nvSpPr>
          <p:cNvPr id="280" name="Mise en oeuvre"/>
          <p:cNvSpPr/>
          <p:nvPr/>
        </p:nvSpPr>
        <p:spPr>
          <a:xfrm>
            <a:off x="8647930" y="3783768"/>
            <a:ext cx="2117056" cy="1594506"/>
          </a:xfrm>
          <a:prstGeom prst="wedgeEllipseCallout">
            <a:avLst>
              <a:gd name="adj1" fmla="val -49385"/>
              <a:gd name="adj2" fmla="val 63073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/>
            </a:lvl1pPr>
          </a:lstStyle>
          <a:p>
            <a:pPr/>
            <a:r>
              <a:t>Mise en oeuvre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2" name="Tableau"/>
          <p:cNvGraphicFramePr/>
          <p:nvPr/>
        </p:nvGraphicFramePr>
        <p:xfrm>
          <a:off x="600629" y="689061"/>
          <a:ext cx="11816242" cy="850981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{C7B018BB-80A7-4F77-B60F-C8B233D01FF8}</a:tableStyleId>
              </a:tblPr>
              <a:tblGrid>
                <a:gridCol w="2950885"/>
                <a:gridCol w="2950885"/>
                <a:gridCol w="2950885"/>
                <a:gridCol w="2950885"/>
              </a:tblGrid>
              <a:tr h="1699422"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 est le meilleur mode de garde des enfants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 est le meilleur épisode de Star Wars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Quelle est la meilleure ville de France pour vivre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Le mont St Michel est en Normandie ou en Bretagne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1699422"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Mac ou PC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Android ou iOS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Passer des vacances à la mer ou à la montagne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S’installer en open-space ou bureaux fermés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1699422"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Horaires fixes (ex: 9-18) ou horaires libres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Ecole publique ou école privé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Sport individuel ou sport d’équipe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Vin blanc ou 
vin rouge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1699422"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Quelle ville est plus proche de Paris: Bordeaux ou Grenoble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Chat ou chien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race de chien la plus facile a dresser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Aller à Bordeaux en train, avion ou voiture?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1699422"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Resto italien, japonais ou brasserie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Quelle est l’entreprise française la plus innovante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 est le meilleur vin français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Quelle bière française pour accompagner un hamburger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4" name="Tableau"/>
          <p:cNvGraphicFramePr/>
          <p:nvPr/>
        </p:nvGraphicFramePr>
        <p:xfrm>
          <a:off x="600629" y="689061"/>
          <a:ext cx="11816242" cy="8388178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{C7B018BB-80A7-4F77-B60F-C8B233D01FF8}</a:tableStyleId>
              </a:tblPr>
              <a:tblGrid>
                <a:gridCol w="2950885"/>
                <a:gridCol w="2950885"/>
                <a:gridCol w="2950885"/>
                <a:gridCol w="2950885"/>
              </a:tblGrid>
              <a:tr h="2791825"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 est le meilleur moyen de transport pour venir au travail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 sport de raquette est le plus sympa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def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def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2791825"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Quel musée de Paris pour une sortie en famille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Dans quel coin du monde faut-il faire de la plongé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Interdire ou pas le diesel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/>
                      <a:r>
                        <a: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Sortir ou pas du nucléaire ?</a:t>
                      </a: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2791825">
                <a:tc>
                  <a:txBody>
                    <a:bodyPr/>
                    <a:lstStyle/>
                    <a:p>
                      <a:pPr>
                        <a:def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def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def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defRPr sz="2300">
                          <a:solidFill>
                            <a:srgbClr val="22222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</a:p>
                  </a:txBody>
                  <a:tcPr marL="0" marR="0" marT="0" marB="0" anchor="ctr" anchorCtr="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50" name="#1 : Décision unilatérale i.e. le chef décide"/>
          <p:cNvSpPr txBox="1"/>
          <p:nvPr/>
        </p:nvSpPr>
        <p:spPr>
          <a:xfrm>
            <a:off x="497702" y="289462"/>
            <a:ext cx="12178920" cy="1246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6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#1 : Décision unilatérale i.e. le chef décide</a:t>
            </a:r>
          </a:p>
        </p:txBody>
      </p:sp>
      <p:sp>
        <p:nvSpPr>
          <p:cNvPr id="151" name="Nous décidons de passer à la suite"/>
          <p:cNvSpPr txBox="1"/>
          <p:nvPr/>
        </p:nvSpPr>
        <p:spPr>
          <a:xfrm>
            <a:off x="433641" y="4096257"/>
            <a:ext cx="12137518" cy="1561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200">
                <a:latin typeface="Noteworthy Light"/>
                <a:ea typeface="Noteworthy Light"/>
                <a:cs typeface="Noteworthy Light"/>
                <a:sym typeface="Noteworthy Light"/>
              </a:defRPr>
            </a:lvl1pPr>
          </a:lstStyle>
          <a:p>
            <a:pPr/>
            <a:r>
              <a:t>Nous décidons de passer à la suite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56" name="#2 : Consensus"/>
          <p:cNvSpPr txBox="1"/>
          <p:nvPr/>
        </p:nvSpPr>
        <p:spPr>
          <a:xfrm>
            <a:off x="497702" y="251743"/>
            <a:ext cx="521208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#2 : Consensus</a:t>
            </a:r>
          </a:p>
        </p:txBody>
      </p:sp>
      <p:pic>
        <p:nvPicPr>
          <p:cNvPr id="157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rcRect l="0" t="25773" r="0" b="0"/>
          <a:stretch>
            <a:fillRect/>
          </a:stretch>
        </p:blipFill>
        <p:spPr>
          <a:xfrm>
            <a:off x="165854" y="3180784"/>
            <a:ext cx="12319001" cy="51470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2" name="#2 : Consensus"/>
          <p:cNvSpPr txBox="1"/>
          <p:nvPr/>
        </p:nvSpPr>
        <p:spPr>
          <a:xfrm>
            <a:off x="497702" y="251743"/>
            <a:ext cx="521208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#2 : Consensus</a:t>
            </a:r>
          </a:p>
        </p:txBody>
      </p:sp>
      <p:pic>
        <p:nvPicPr>
          <p:cNvPr id="163" name="Capture d’écran 2017-07-05 à 14.15.54.png" descr="Capture d’écran 2017-07-05 à 14.15.5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6758" y="3948982"/>
            <a:ext cx="2420300" cy="2556930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Quel est le meilleur moyen de transport pour venir au travail ?…"/>
          <p:cNvSpPr txBox="1"/>
          <p:nvPr/>
        </p:nvSpPr>
        <p:spPr>
          <a:xfrm>
            <a:off x="4930299" y="2870363"/>
            <a:ext cx="6995919" cy="5162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Quel est le meilleur moyen de transport pour venir au travail ?</a:t>
            </a:r>
          </a:p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Train</a:t>
            </a: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Métro</a:t>
            </a: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Vélo</a:t>
            </a: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A pied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7" name="#2 : Consensus"/>
          <p:cNvSpPr txBox="1"/>
          <p:nvPr/>
        </p:nvSpPr>
        <p:spPr>
          <a:xfrm>
            <a:off x="497702" y="251743"/>
            <a:ext cx="521208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#2 : Consensus</a:t>
            </a:r>
          </a:p>
        </p:txBody>
      </p:sp>
      <p:sp>
        <p:nvSpPr>
          <p:cNvPr id="168" name="Quel est le meilleur musée de Paris ?…"/>
          <p:cNvSpPr txBox="1"/>
          <p:nvPr/>
        </p:nvSpPr>
        <p:spPr>
          <a:xfrm>
            <a:off x="4930299" y="3232314"/>
            <a:ext cx="6995919" cy="4438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Quel est le meilleur musée de Paris ?</a:t>
            </a:r>
          </a:p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Le Louvre</a:t>
            </a: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Musée d’Orsay</a:t>
            </a: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Musée Picasso </a:t>
            </a: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Beaubourg</a:t>
            </a:r>
          </a:p>
        </p:txBody>
      </p:sp>
      <p:pic>
        <p:nvPicPr>
          <p:cNvPr id="169" name="Capture d’écran 2017-07-05 à 14.19.25.png" descr="Capture d’écran 2017-07-05 à 14.19.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4012" y="4460485"/>
            <a:ext cx="2398501" cy="17904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2" name="#2 : Consensus"/>
          <p:cNvSpPr txBox="1"/>
          <p:nvPr/>
        </p:nvSpPr>
        <p:spPr>
          <a:xfrm>
            <a:off x="497702" y="251743"/>
            <a:ext cx="521208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#2 : Consensus</a:t>
            </a:r>
          </a:p>
        </p:txBody>
      </p:sp>
      <p:pic>
        <p:nvPicPr>
          <p:cNvPr id="173" name="Capture d’écran 2017-07-05 à 14.21.11.png" descr="Capture d’écran 2017-07-05 à 14.21.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2063" y="4342464"/>
            <a:ext cx="2950776" cy="2218033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Comment motiver ses collaborateurs ?…"/>
          <p:cNvSpPr txBox="1"/>
          <p:nvPr/>
        </p:nvSpPr>
        <p:spPr>
          <a:xfrm>
            <a:off x="4930299" y="3232314"/>
            <a:ext cx="6995919" cy="4438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Comment motiver ses collaborateurs ?</a:t>
            </a:r>
          </a:p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primes</a:t>
            </a: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feedback</a:t>
            </a: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autonomie</a:t>
            </a:r>
          </a:p>
          <a:p>
            <a:pPr lvl="1" marL="681789" indent="-300789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plus de temps libre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7" name="#2 : Consensus"/>
          <p:cNvSpPr txBox="1"/>
          <p:nvPr/>
        </p:nvSpPr>
        <p:spPr>
          <a:xfrm>
            <a:off x="497702" y="251743"/>
            <a:ext cx="521208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#2 : Consensus</a:t>
            </a:r>
          </a:p>
        </p:txBody>
      </p:sp>
      <p:sp>
        <p:nvSpPr>
          <p:cNvPr id="178" name="Quelle est le meilleur endroit pour passer son Noel ?…"/>
          <p:cNvSpPr txBox="1"/>
          <p:nvPr/>
        </p:nvSpPr>
        <p:spPr>
          <a:xfrm>
            <a:off x="4930299" y="2870364"/>
            <a:ext cx="6995919" cy="5162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Quelle est le meilleur endroit pour passer son Noel ?</a:t>
            </a:r>
          </a:p>
          <a:p>
            <a:pPr algn="l"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en famille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chalet à la montagne</a:t>
            </a:r>
          </a:p>
          <a:p>
            <a:pPr marL="350921" indent="-350921" algn="l">
              <a:buSzPct val="100000"/>
              <a:buChar char="•"/>
              <a:defRPr sz="3500">
                <a:latin typeface="Noteworthy Light"/>
                <a:ea typeface="Noteworthy Light"/>
                <a:cs typeface="Noteworthy Light"/>
                <a:sym typeface="Noteworthy Light"/>
              </a:defRPr>
            </a:pPr>
            <a:r>
              <a:t>en Gouadaloupe au chaud sur la plage</a:t>
            </a:r>
          </a:p>
        </p:txBody>
      </p:sp>
      <p:pic>
        <p:nvPicPr>
          <p:cNvPr id="179" name="Capture d’écran 2017-07-05 à 14.26.53.png" descr="Capture d’écran 2017-07-05 à 14.26.5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7151" y="4025899"/>
            <a:ext cx="2661181" cy="25112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"/>
          <p:cNvSpPr/>
          <p:nvPr/>
        </p:nvSpPr>
        <p:spPr>
          <a:xfrm>
            <a:off x="4000" y="407359"/>
            <a:ext cx="12996800" cy="1173551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2" name="#2 : Consensus"/>
          <p:cNvSpPr txBox="1"/>
          <p:nvPr/>
        </p:nvSpPr>
        <p:spPr>
          <a:xfrm>
            <a:off x="497702" y="251743"/>
            <a:ext cx="5212081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#2 : Consensus</a:t>
            </a:r>
          </a:p>
        </p:txBody>
      </p:sp>
      <p:sp>
        <p:nvSpPr>
          <p:cNvPr id="183" name="Débriefing"/>
          <p:cNvSpPr txBox="1"/>
          <p:nvPr/>
        </p:nvSpPr>
        <p:spPr>
          <a:xfrm>
            <a:off x="4771707" y="4215764"/>
            <a:ext cx="3461386" cy="132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latin typeface="Noteworthy Bold"/>
                <a:ea typeface="Noteworthy Bold"/>
                <a:cs typeface="Noteworthy Bold"/>
                <a:sym typeface="Noteworthy Bold"/>
              </a:defRPr>
            </a:lvl1pPr>
          </a:lstStyle>
          <a:p>
            <a:pPr/>
            <a:r>
              <a:t>Débriefing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